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1" r:id="rId4"/>
    <p:sldId id="264" r:id="rId5"/>
    <p:sldId id="263" r:id="rId6"/>
    <p:sldId id="272" r:id="rId7"/>
    <p:sldId id="275" r:id="rId8"/>
    <p:sldId id="269" r:id="rId9"/>
    <p:sldId id="267" r:id="rId10"/>
    <p:sldId id="268" r:id="rId11"/>
    <p:sldId id="273" r:id="rId12"/>
    <p:sldId id="274" r:id="rId13"/>
    <p:sldId id="282" r:id="rId14"/>
    <p:sldId id="279" r:id="rId15"/>
    <p:sldId id="292" r:id="rId16"/>
    <p:sldId id="283" r:id="rId17"/>
    <p:sldId id="278" r:id="rId18"/>
    <p:sldId id="285" r:id="rId19"/>
    <p:sldId id="276" r:id="rId20"/>
    <p:sldId id="277" r:id="rId21"/>
    <p:sldId id="281" r:id="rId22"/>
    <p:sldId id="291" r:id="rId23"/>
    <p:sldId id="288" r:id="rId24"/>
    <p:sldId id="293" r:id="rId25"/>
    <p:sldId id="290" r:id="rId26"/>
    <p:sldId id="294" r:id="rId27"/>
    <p:sldId id="28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415"/>
    <a:srgbClr val="5B9BD5"/>
    <a:srgbClr val="E7963B"/>
    <a:srgbClr val="F1C4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1" autoAdjust="0"/>
    <p:restoredTop sz="94660"/>
  </p:normalViewPr>
  <p:slideViewPr>
    <p:cSldViewPr snapToGrid="0">
      <p:cViewPr varScale="1">
        <p:scale>
          <a:sx n="94" d="100"/>
          <a:sy n="94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0438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26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004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733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004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771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0438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753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438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05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0438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58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rgbClr val="0438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02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0438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77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0438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75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rgbClr val="004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87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rgbClr val="004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7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37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9279A-B2AF-49B1-9CA3-68BF6E0575B1}" type="datetimeFigureOut">
              <a:rPr lang="en-US" smtClean="0"/>
              <a:t>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E0313-DA5D-4800-8109-10C92C6AAF1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266186" y="5866232"/>
            <a:ext cx="905885" cy="96363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1"/>
            <a:ext cx="12192000" cy="91440"/>
          </a:xfrm>
          <a:prstGeom prst="rect">
            <a:avLst/>
          </a:prstGeom>
          <a:solidFill>
            <a:srgbClr val="FDB4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4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DB41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Welcome to </a:t>
            </a:r>
            <a:r>
              <a:rPr lang="en-US" dirty="0" err="1"/>
              <a:t>Xamarin.Forms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Jason Farrell</a:t>
            </a:r>
          </a:p>
          <a:p>
            <a:r>
              <a:rPr lang="en-US" dirty="0" err="1" smtClean="0"/>
              <a:t>Xamarin</a:t>
            </a:r>
            <a:r>
              <a:rPr lang="en-US" dirty="0" smtClean="0"/>
              <a:t> Certified Developer</a:t>
            </a:r>
          </a:p>
          <a:p>
            <a:r>
              <a:rPr lang="en-US" smtClean="0"/>
              <a:t>Microsoft MVP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73" y="5669106"/>
            <a:ext cx="2289053" cy="9235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664" y="5535507"/>
            <a:ext cx="1280369" cy="119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062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Page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Supports the navigation model for the platform</a:t>
            </a:r>
          </a:p>
          <a:p>
            <a:r>
              <a:rPr lang="en-US" dirty="0"/>
              <a:t>Allows for “push” navigation</a:t>
            </a:r>
          </a:p>
          <a:p>
            <a:r>
              <a:rPr lang="en-US" dirty="0"/>
              <a:t>Shows standard page title</a:t>
            </a:r>
          </a:p>
          <a:p>
            <a:endParaRPr lang="en-US" dirty="0"/>
          </a:p>
          <a:p>
            <a:r>
              <a:rPr lang="en-US" sz="2400" dirty="0"/>
              <a:t>Effect</a:t>
            </a:r>
          </a:p>
          <a:p>
            <a:pPr lvl="1"/>
            <a:r>
              <a:rPr lang="en-US" sz="2000" dirty="0"/>
              <a:t>Action Bar is shown (Android)</a:t>
            </a:r>
          </a:p>
          <a:p>
            <a:pPr lvl="1"/>
            <a:r>
              <a:rPr lang="en-US" sz="2000" dirty="0"/>
              <a:t>Navigation bar is shown (iOS)</a:t>
            </a:r>
          </a:p>
          <a:p>
            <a:pPr lvl="1"/>
            <a:r>
              <a:rPr lang="en-US" sz="2000" dirty="0"/>
              <a:t>Title bar is shown (UWP)</a:t>
            </a:r>
            <a:endParaRPr lang="en-US" sz="2800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33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982" y="1367724"/>
            <a:ext cx="7822035" cy="533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8264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Controls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949138" y="1636507"/>
            <a:ext cx="2114026" cy="612397"/>
            <a:chOff x="931178" y="1627464"/>
            <a:chExt cx="2114026" cy="612397"/>
          </a:xfrm>
        </p:grpSpPr>
        <p:sp>
          <p:nvSpPr>
            <p:cNvPr id="3" name="Rectangle 2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ActivityIndicator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26" name="Group 25"/>
          <p:cNvGrpSpPr/>
          <p:nvPr/>
        </p:nvGrpSpPr>
        <p:grpSpPr>
          <a:xfrm>
            <a:off x="3193010" y="1633171"/>
            <a:ext cx="2114026" cy="612397"/>
            <a:chOff x="931178" y="1627464"/>
            <a:chExt cx="2114026" cy="612397"/>
          </a:xfrm>
        </p:grpSpPr>
        <p:sp>
          <p:nvSpPr>
            <p:cNvPr id="27" name="Rectangle 26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BoxView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5454842" y="1636495"/>
            <a:ext cx="2114026" cy="612397"/>
            <a:chOff x="931178" y="1627464"/>
            <a:chExt cx="2114026" cy="612397"/>
          </a:xfrm>
        </p:grpSpPr>
        <p:sp>
          <p:nvSpPr>
            <p:cNvPr id="32" name="Rectangle 31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Button</a:t>
              </a: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7735583" y="1630147"/>
            <a:ext cx="2114026" cy="612397"/>
            <a:chOff x="931178" y="1627464"/>
            <a:chExt cx="2114026" cy="612397"/>
          </a:xfrm>
        </p:grpSpPr>
        <p:sp>
          <p:nvSpPr>
            <p:cNvPr id="37" name="Rectangle 36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DatePicker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41" name="Group 40"/>
          <p:cNvGrpSpPr/>
          <p:nvPr/>
        </p:nvGrpSpPr>
        <p:grpSpPr>
          <a:xfrm>
            <a:off x="952916" y="2402003"/>
            <a:ext cx="2114026" cy="612397"/>
            <a:chOff x="931178" y="1627464"/>
            <a:chExt cx="2114026" cy="612397"/>
          </a:xfrm>
        </p:grpSpPr>
        <p:sp>
          <p:nvSpPr>
            <p:cNvPr id="42" name="Rectangle 41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Editor</a:t>
              </a:r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46" name="Group 45"/>
          <p:cNvGrpSpPr/>
          <p:nvPr/>
        </p:nvGrpSpPr>
        <p:grpSpPr>
          <a:xfrm>
            <a:off x="3218287" y="2412889"/>
            <a:ext cx="2114026" cy="612397"/>
            <a:chOff x="931178" y="1627464"/>
            <a:chExt cx="2114026" cy="612397"/>
          </a:xfrm>
        </p:grpSpPr>
        <p:sp>
          <p:nvSpPr>
            <p:cNvPr id="47" name="Rectangle 46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Entry</a:t>
              </a:r>
            </a:p>
          </p:txBody>
        </p:sp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51" name="Group 50"/>
          <p:cNvGrpSpPr/>
          <p:nvPr/>
        </p:nvGrpSpPr>
        <p:grpSpPr>
          <a:xfrm>
            <a:off x="5457092" y="2408238"/>
            <a:ext cx="2114026" cy="612397"/>
            <a:chOff x="931178" y="1627464"/>
            <a:chExt cx="2114026" cy="612397"/>
          </a:xfrm>
        </p:grpSpPr>
        <p:sp>
          <p:nvSpPr>
            <p:cNvPr id="52" name="Rectangle 51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Image</a:t>
              </a:r>
            </a:p>
          </p:txBody>
        </p:sp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56" name="Group 55"/>
          <p:cNvGrpSpPr/>
          <p:nvPr/>
        </p:nvGrpSpPr>
        <p:grpSpPr>
          <a:xfrm>
            <a:off x="7735583" y="2419678"/>
            <a:ext cx="2114026" cy="612397"/>
            <a:chOff x="931178" y="1627464"/>
            <a:chExt cx="2114026" cy="612397"/>
          </a:xfrm>
        </p:grpSpPr>
        <p:sp>
          <p:nvSpPr>
            <p:cNvPr id="57" name="Rectangle 56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Label</a:t>
              </a:r>
            </a:p>
          </p:txBody>
        </p:sp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61" name="Group 60"/>
          <p:cNvGrpSpPr/>
          <p:nvPr/>
        </p:nvGrpSpPr>
        <p:grpSpPr>
          <a:xfrm>
            <a:off x="952916" y="3164061"/>
            <a:ext cx="2114026" cy="612397"/>
            <a:chOff x="931178" y="1627464"/>
            <a:chExt cx="2114026" cy="612397"/>
          </a:xfrm>
        </p:grpSpPr>
        <p:sp>
          <p:nvSpPr>
            <p:cNvPr id="62" name="Rectangle 61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ListView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66" name="Group 65"/>
          <p:cNvGrpSpPr/>
          <p:nvPr/>
        </p:nvGrpSpPr>
        <p:grpSpPr>
          <a:xfrm>
            <a:off x="3218287" y="3164060"/>
            <a:ext cx="2114026" cy="612397"/>
            <a:chOff x="931178" y="1627464"/>
            <a:chExt cx="2114026" cy="612397"/>
          </a:xfrm>
        </p:grpSpPr>
        <p:sp>
          <p:nvSpPr>
            <p:cNvPr id="67" name="Rectangle 66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OpenGL View</a:t>
              </a:r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1067" y="1830409"/>
              <a:ext cx="348858" cy="206508"/>
            </a:xfrm>
            <a:prstGeom prst="rect">
              <a:avLst/>
            </a:prstGeom>
          </p:spPr>
        </p:pic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7731" y="1834450"/>
              <a:ext cx="202467" cy="202467"/>
            </a:xfrm>
            <a:prstGeom prst="rect">
              <a:avLst/>
            </a:prstGeom>
          </p:spPr>
        </p:pic>
      </p:grpSp>
      <p:grpSp>
        <p:nvGrpSpPr>
          <p:cNvPr id="71" name="Group 70"/>
          <p:cNvGrpSpPr/>
          <p:nvPr/>
        </p:nvGrpSpPr>
        <p:grpSpPr>
          <a:xfrm>
            <a:off x="5454842" y="3165573"/>
            <a:ext cx="2114026" cy="612397"/>
            <a:chOff x="931178" y="1627464"/>
            <a:chExt cx="2114026" cy="612397"/>
          </a:xfrm>
        </p:grpSpPr>
        <p:sp>
          <p:nvSpPr>
            <p:cNvPr id="72" name="Rectangle 71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Picker</a:t>
              </a:r>
            </a:p>
          </p:txBody>
        </p:sp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76" name="Group 75"/>
          <p:cNvGrpSpPr/>
          <p:nvPr/>
        </p:nvGrpSpPr>
        <p:grpSpPr>
          <a:xfrm>
            <a:off x="7735583" y="3166299"/>
            <a:ext cx="2114026" cy="612397"/>
            <a:chOff x="931178" y="1627464"/>
            <a:chExt cx="2114026" cy="612397"/>
          </a:xfrm>
        </p:grpSpPr>
        <p:sp>
          <p:nvSpPr>
            <p:cNvPr id="77" name="Rectangle 76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ProgressBar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81" name="Group 80"/>
          <p:cNvGrpSpPr/>
          <p:nvPr/>
        </p:nvGrpSpPr>
        <p:grpSpPr>
          <a:xfrm>
            <a:off x="952916" y="3913913"/>
            <a:ext cx="2114026" cy="612397"/>
            <a:chOff x="931178" y="1627464"/>
            <a:chExt cx="2114026" cy="612397"/>
          </a:xfrm>
        </p:grpSpPr>
        <p:sp>
          <p:nvSpPr>
            <p:cNvPr id="82" name="Rectangle 81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SearchBar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84" name="Picture 8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85" name="Picture 8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86" name="Group 85"/>
          <p:cNvGrpSpPr/>
          <p:nvPr/>
        </p:nvGrpSpPr>
        <p:grpSpPr>
          <a:xfrm>
            <a:off x="3236464" y="3915311"/>
            <a:ext cx="2114026" cy="612397"/>
            <a:chOff x="931178" y="1627464"/>
            <a:chExt cx="2114026" cy="612397"/>
          </a:xfrm>
        </p:grpSpPr>
        <p:sp>
          <p:nvSpPr>
            <p:cNvPr id="87" name="Rectangle 86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Slider</a:t>
              </a:r>
            </a:p>
          </p:txBody>
        </p:sp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89" name="Picture 8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91" name="Group 90"/>
          <p:cNvGrpSpPr/>
          <p:nvPr/>
        </p:nvGrpSpPr>
        <p:grpSpPr>
          <a:xfrm>
            <a:off x="7729258" y="3912920"/>
            <a:ext cx="2114026" cy="612397"/>
            <a:chOff x="931178" y="1627464"/>
            <a:chExt cx="2114026" cy="612397"/>
          </a:xfrm>
        </p:grpSpPr>
        <p:sp>
          <p:nvSpPr>
            <p:cNvPr id="92" name="Rectangle 91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Switch</a:t>
              </a:r>
            </a:p>
          </p:txBody>
        </p:sp>
        <p:pic>
          <p:nvPicPr>
            <p:cNvPr id="93" name="Picture 9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94" name="Picture 9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95" name="Picture 9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96" name="Group 95"/>
          <p:cNvGrpSpPr/>
          <p:nvPr/>
        </p:nvGrpSpPr>
        <p:grpSpPr>
          <a:xfrm>
            <a:off x="952916" y="4663765"/>
            <a:ext cx="2114026" cy="612397"/>
            <a:chOff x="931178" y="1627464"/>
            <a:chExt cx="2114026" cy="612397"/>
          </a:xfrm>
        </p:grpSpPr>
        <p:sp>
          <p:nvSpPr>
            <p:cNvPr id="97" name="Rectangle 96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TableView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98" name="Picture 9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99" name="Picture 9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100" name="Picture 9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101" name="Group 100"/>
          <p:cNvGrpSpPr/>
          <p:nvPr/>
        </p:nvGrpSpPr>
        <p:grpSpPr>
          <a:xfrm>
            <a:off x="5454842" y="3913912"/>
            <a:ext cx="2114026" cy="612397"/>
            <a:chOff x="931178" y="1627464"/>
            <a:chExt cx="2114026" cy="612397"/>
          </a:xfrm>
        </p:grpSpPr>
        <p:sp>
          <p:nvSpPr>
            <p:cNvPr id="102" name="Rectangle 101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Stepper</a:t>
              </a:r>
            </a:p>
          </p:txBody>
        </p:sp>
        <p:pic>
          <p:nvPicPr>
            <p:cNvPr id="103" name="Picture 10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104" name="Picture 10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105" name="Picture 10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106" name="Group 105"/>
          <p:cNvGrpSpPr/>
          <p:nvPr/>
        </p:nvGrpSpPr>
        <p:grpSpPr>
          <a:xfrm>
            <a:off x="3246169" y="4663765"/>
            <a:ext cx="2114026" cy="612397"/>
            <a:chOff x="931178" y="1627464"/>
            <a:chExt cx="2114026" cy="612397"/>
          </a:xfrm>
        </p:grpSpPr>
        <p:sp>
          <p:nvSpPr>
            <p:cNvPr id="107" name="Rectangle 106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 err="1">
                  <a:solidFill>
                    <a:schemeClr val="tx1"/>
                  </a:solidFill>
                </a:rPr>
                <a:t>TimePicker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108" name="Picture 10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109" name="Picture 10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110" name="Picture 10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  <p:grpSp>
        <p:nvGrpSpPr>
          <p:cNvPr id="111" name="Group 110"/>
          <p:cNvGrpSpPr/>
          <p:nvPr/>
        </p:nvGrpSpPr>
        <p:grpSpPr>
          <a:xfrm>
            <a:off x="5454842" y="4663765"/>
            <a:ext cx="2114026" cy="612397"/>
            <a:chOff x="931178" y="1627464"/>
            <a:chExt cx="2114026" cy="612397"/>
          </a:xfrm>
        </p:grpSpPr>
        <p:sp>
          <p:nvSpPr>
            <p:cNvPr id="112" name="Rectangle 111"/>
            <p:cNvSpPr/>
            <p:nvPr/>
          </p:nvSpPr>
          <p:spPr>
            <a:xfrm>
              <a:off x="931178" y="1627464"/>
              <a:ext cx="2114026" cy="612397"/>
            </a:xfrm>
            <a:prstGeom prst="rect">
              <a:avLst/>
            </a:prstGeom>
            <a:solidFill>
              <a:schemeClr val="bg1"/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WebView</a:t>
              </a:r>
            </a:p>
          </p:txBody>
        </p:sp>
        <p:pic>
          <p:nvPicPr>
            <p:cNvPr id="113" name="Picture 1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344" y="1690688"/>
              <a:ext cx="348858" cy="206508"/>
            </a:xfrm>
            <a:prstGeom prst="rect">
              <a:avLst/>
            </a:prstGeom>
          </p:spPr>
        </p:pic>
        <p:pic>
          <p:nvPicPr>
            <p:cNvPr id="114" name="Picture 1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3008" y="1694729"/>
              <a:ext cx="202467" cy="202467"/>
            </a:xfrm>
            <a:prstGeom prst="rect">
              <a:avLst/>
            </a:prstGeom>
          </p:spPr>
        </p:pic>
        <p:pic>
          <p:nvPicPr>
            <p:cNvPr id="115" name="Picture 11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61" y="1933662"/>
              <a:ext cx="243347" cy="2303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44396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build a simple app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Color Picker</a:t>
            </a:r>
          </a:p>
        </p:txBody>
      </p:sp>
    </p:spTree>
    <p:extLst>
      <p:ext uri="{BB962C8B-B14F-4D97-AF65-F5344CB8AC3E}">
        <p14:creationId xmlns:p14="http://schemas.microsoft.com/office/powerpoint/2010/main" val="10577055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going on exactly?</a:t>
            </a:r>
          </a:p>
        </p:txBody>
      </p:sp>
      <p:sp>
        <p:nvSpPr>
          <p:cNvPr id="3" name="Rectangle 2"/>
          <p:cNvSpPr/>
          <p:nvPr/>
        </p:nvSpPr>
        <p:spPr>
          <a:xfrm>
            <a:off x="889233" y="1946246"/>
            <a:ext cx="3439486" cy="43454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89233" y="1576914"/>
            <a:ext cx="3263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App Window</a:t>
            </a:r>
          </a:p>
        </p:txBody>
      </p:sp>
      <p:sp>
        <p:nvSpPr>
          <p:cNvPr id="5" name="Rectangle 4"/>
          <p:cNvSpPr/>
          <p:nvPr/>
        </p:nvSpPr>
        <p:spPr>
          <a:xfrm>
            <a:off x="6096000" y="3368179"/>
            <a:ext cx="1526883" cy="11031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XAML/Code Definition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4949503" y="2231471"/>
            <a:ext cx="430635" cy="34059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Rendering Engine</a:t>
            </a:r>
          </a:p>
        </p:txBody>
      </p:sp>
      <p:sp>
        <p:nvSpPr>
          <p:cNvPr id="7" name="Arrow: Right 6"/>
          <p:cNvSpPr/>
          <p:nvPr/>
        </p:nvSpPr>
        <p:spPr>
          <a:xfrm rot="10800000">
            <a:off x="5380138" y="3724711"/>
            <a:ext cx="715862" cy="41944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/>
          <p:cNvSpPr/>
          <p:nvPr/>
        </p:nvSpPr>
        <p:spPr>
          <a:xfrm rot="10800000">
            <a:off x="4181911" y="3716317"/>
            <a:ext cx="767590" cy="41944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36040" y="2139190"/>
            <a:ext cx="3145871" cy="359048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Transplanted View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33950" y="1946246"/>
            <a:ext cx="36198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XAML Definition is passed through rendering 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Forms is </a:t>
            </a:r>
            <a:r>
              <a:rPr lang="en-US" b="1" dirty="0">
                <a:solidFill>
                  <a:schemeClr val="bg1"/>
                </a:solidFill>
              </a:rPr>
              <a:t>NOT</a:t>
            </a:r>
            <a:r>
              <a:rPr lang="en-US" dirty="0">
                <a:solidFill>
                  <a:schemeClr val="bg1"/>
                </a:solidFill>
              </a:rPr>
              <a:t> creating individual Activities or </a:t>
            </a:r>
            <a:r>
              <a:rPr lang="en-US" dirty="0" err="1">
                <a:solidFill>
                  <a:schemeClr val="bg1"/>
                </a:solidFill>
              </a:rPr>
              <a:t>ViewControllers</a:t>
            </a:r>
            <a:r>
              <a:rPr lang="en-US" dirty="0">
                <a:solidFill>
                  <a:schemeClr val="bg1"/>
                </a:solidFill>
              </a:rPr>
              <a:t>; it is replacing the root with a generated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This is why </a:t>
            </a:r>
            <a:r>
              <a:rPr lang="en-US" dirty="0" err="1">
                <a:solidFill>
                  <a:schemeClr val="bg1"/>
                </a:solidFill>
              </a:rPr>
              <a:t>NavigationPage</a:t>
            </a:r>
            <a:r>
              <a:rPr lang="en-US" dirty="0">
                <a:solidFill>
                  <a:schemeClr val="bg1"/>
                </a:solidFill>
              </a:rPr>
              <a:t> is needed to support navigation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You are never actually leaving the one activity</a:t>
            </a:r>
          </a:p>
        </p:txBody>
      </p:sp>
    </p:spTree>
    <p:extLst>
      <p:ext uri="{BB962C8B-B14F-4D97-AF65-F5344CB8AC3E}">
        <p14:creationId xmlns:p14="http://schemas.microsoft.com/office/powerpoint/2010/main" val="9364184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Rendering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613" y="1690688"/>
            <a:ext cx="8842774" cy="443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446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Shared and PCL Core projects is supported</a:t>
            </a:r>
          </a:p>
          <a:p>
            <a:pPr lvl="1"/>
            <a:r>
              <a:rPr lang="en-US" dirty="0"/>
              <a:t>My preference is PCL (Shared projects are great with traditional)</a:t>
            </a:r>
          </a:p>
          <a:p>
            <a:pPr lvl="1"/>
            <a:r>
              <a:rPr lang="en-US" dirty="0"/>
              <a:t>Shared is a must to use Native Control embedding</a:t>
            </a:r>
          </a:p>
          <a:p>
            <a:pPr lvl="1"/>
            <a:endParaRPr lang="en-US" dirty="0"/>
          </a:p>
          <a:p>
            <a:r>
              <a:rPr lang="en-US" dirty="0"/>
              <a:t>Separate projects are created per platform</a:t>
            </a:r>
          </a:p>
          <a:p>
            <a:pPr lvl="1"/>
            <a:r>
              <a:rPr lang="en-US" dirty="0"/>
              <a:t>These act as bootstrappers and contain platform specific code</a:t>
            </a:r>
          </a:p>
          <a:p>
            <a:pPr lvl="1"/>
            <a:endParaRPr lang="en-US" dirty="0"/>
          </a:p>
          <a:p>
            <a:r>
              <a:rPr lang="en-US" dirty="0"/>
              <a:t>The majority of your work SHOULD be in the Core app</a:t>
            </a:r>
          </a:p>
          <a:p>
            <a:r>
              <a:rPr lang="en-US" dirty="0"/>
              <a:t>Forms </a:t>
            </a:r>
            <a:r>
              <a:rPr lang="en-US" dirty="0" err="1"/>
              <a:t>Xaml</a:t>
            </a:r>
            <a:r>
              <a:rPr lang="en-US" dirty="0"/>
              <a:t> shares many similarities with WPF </a:t>
            </a:r>
            <a:r>
              <a:rPr lang="en-US" dirty="0" err="1"/>
              <a:t>Xaml</a:t>
            </a:r>
            <a:endParaRPr lang="en-US" dirty="0"/>
          </a:p>
          <a:p>
            <a:pPr lvl="1"/>
            <a:r>
              <a:rPr lang="en-US" dirty="0"/>
              <a:t>but its not the same</a:t>
            </a:r>
          </a:p>
        </p:txBody>
      </p:sp>
    </p:spTree>
    <p:extLst>
      <p:ext uri="{BB962C8B-B14F-4D97-AF65-F5344CB8AC3E}">
        <p14:creationId xmlns:p14="http://schemas.microsoft.com/office/powerpoint/2010/main" val="472953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I customize the UI?</a:t>
            </a:r>
          </a:p>
        </p:txBody>
      </p:sp>
      <p:sp>
        <p:nvSpPr>
          <p:cNvPr id="3" name="Rectangle 2"/>
          <p:cNvSpPr/>
          <p:nvPr/>
        </p:nvSpPr>
        <p:spPr>
          <a:xfrm>
            <a:off x="2357306" y="2269529"/>
            <a:ext cx="2130804" cy="1866244"/>
          </a:xfrm>
          <a:prstGeom prst="rect">
            <a:avLst/>
          </a:prstGeom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Platform Specific Controls (2.2+)</a:t>
            </a:r>
          </a:p>
        </p:txBody>
      </p:sp>
      <p:sp>
        <p:nvSpPr>
          <p:cNvPr id="4" name="Rectangle 3"/>
          <p:cNvSpPr/>
          <p:nvPr/>
        </p:nvSpPr>
        <p:spPr>
          <a:xfrm>
            <a:off x="6402198" y="2269529"/>
            <a:ext cx="2130804" cy="1866244"/>
          </a:xfrm>
          <a:prstGeom prst="rect">
            <a:avLst/>
          </a:prstGeom>
          <a:ln w="57150"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 Renderers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2357306" y="4535955"/>
            <a:ext cx="2130804" cy="18662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 Behaviors</a:t>
            </a:r>
          </a:p>
        </p:txBody>
      </p:sp>
      <p:sp>
        <p:nvSpPr>
          <p:cNvPr id="6" name="Rectangle 5"/>
          <p:cNvSpPr/>
          <p:nvPr/>
        </p:nvSpPr>
        <p:spPr>
          <a:xfrm>
            <a:off x="6402198" y="4535955"/>
            <a:ext cx="2130804" cy="18662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 Effects</a:t>
            </a:r>
          </a:p>
        </p:txBody>
      </p:sp>
    </p:spTree>
    <p:extLst>
      <p:ext uri="{BB962C8B-B14F-4D97-AF65-F5344CB8AC3E}">
        <p14:creationId xmlns:p14="http://schemas.microsoft.com/office/powerpoint/2010/main" val="358013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StarCraft Unit Lookup</a:t>
            </a:r>
          </a:p>
        </p:txBody>
      </p:sp>
    </p:spTree>
    <p:extLst>
      <p:ext uri="{BB962C8B-B14F-4D97-AF65-F5344CB8AC3E}">
        <p14:creationId xmlns:p14="http://schemas.microsoft.com/office/powerpoint/2010/main" val="36771201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I use Forms?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47657" cy="4351338"/>
          </a:xfrm>
        </p:spPr>
        <p:txBody>
          <a:bodyPr/>
          <a:lstStyle/>
          <a:p>
            <a:r>
              <a:rPr lang="en-US" dirty="0"/>
              <a:t>Data Entry apps</a:t>
            </a:r>
          </a:p>
          <a:p>
            <a:r>
              <a:rPr lang="en-US" dirty="0"/>
              <a:t>POCs</a:t>
            </a:r>
          </a:p>
          <a:p>
            <a:r>
              <a:rPr lang="en-US" dirty="0"/>
              <a:t>Apps that do not require heavy UI customization</a:t>
            </a:r>
          </a:p>
          <a:p>
            <a:r>
              <a:rPr lang="en-US" dirty="0"/>
              <a:t>Apps that do not heavily leverage platform specific feature</a:t>
            </a:r>
          </a:p>
          <a:p>
            <a:pPr lvl="1"/>
            <a:r>
              <a:rPr lang="en-US" dirty="0"/>
              <a:t>Bluetooth</a:t>
            </a:r>
          </a:p>
          <a:p>
            <a:pPr lvl="1"/>
            <a:r>
              <a:rPr lang="en-US" dirty="0"/>
              <a:t>GPS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1048" y="2024025"/>
            <a:ext cx="4698438" cy="312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1850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Jason Farrell</a:t>
            </a:r>
          </a:p>
          <a:p>
            <a:r>
              <a:rPr lang="en-US" dirty="0"/>
              <a:t>West Monroe Partners Principal</a:t>
            </a:r>
          </a:p>
          <a:p>
            <a:r>
              <a:rPr lang="en-US" dirty="0"/>
              <a:t>I lead teams developing mobile applications</a:t>
            </a:r>
          </a:p>
          <a:p>
            <a:pPr lvl="1"/>
            <a:r>
              <a:rPr lang="en-US" dirty="0" err="1"/>
              <a:t>Xamarin</a:t>
            </a:r>
            <a:endParaRPr lang="en-US" dirty="0"/>
          </a:p>
          <a:p>
            <a:pPr lvl="1"/>
            <a:r>
              <a:rPr lang="en-US" dirty="0"/>
              <a:t>Objective-C</a:t>
            </a:r>
          </a:p>
          <a:p>
            <a:pPr lvl="1"/>
            <a:r>
              <a:rPr lang="en-US" dirty="0"/>
              <a:t>Android Java</a:t>
            </a:r>
          </a:p>
          <a:p>
            <a:r>
              <a:rPr lang="en-US" dirty="0"/>
              <a:t>Four years with </a:t>
            </a:r>
            <a:r>
              <a:rPr lang="en-US" dirty="0" err="1"/>
              <a:t>Xamarin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734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of Thumb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are doing a lot in traditional </a:t>
            </a:r>
            <a:r>
              <a:rPr lang="en-US" dirty="0" err="1"/>
              <a:t>Xamarin</a:t>
            </a:r>
            <a:r>
              <a:rPr lang="en-US" dirty="0"/>
              <a:t>, use traditional </a:t>
            </a:r>
            <a:r>
              <a:rPr lang="en-US" dirty="0" err="1"/>
              <a:t>Xamarin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6095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Platform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481969" cy="4351338"/>
          </a:xfrm>
        </p:spPr>
        <p:txBody>
          <a:bodyPr/>
          <a:lstStyle/>
          <a:p>
            <a:r>
              <a:rPr lang="en-US" dirty="0" err="1"/>
              <a:t>DependencyService</a:t>
            </a:r>
            <a:endParaRPr lang="en-US" dirty="0"/>
          </a:p>
          <a:p>
            <a:pPr lvl="1"/>
            <a:r>
              <a:rPr lang="en-US" dirty="0"/>
              <a:t>Allows for each </a:t>
            </a:r>
            <a:r>
              <a:rPr lang="en-US" dirty="0" err="1"/>
              <a:t>IoC</a:t>
            </a:r>
            <a:r>
              <a:rPr lang="en-US" dirty="0"/>
              <a:t> management without an external library</a:t>
            </a:r>
          </a:p>
          <a:p>
            <a:pPr lvl="1"/>
            <a:r>
              <a:rPr lang="en-US" dirty="0" err="1"/>
              <a:t>ServiceLocator</a:t>
            </a:r>
            <a:r>
              <a:rPr lang="en-US" dirty="0"/>
              <a:t> focused</a:t>
            </a:r>
          </a:p>
          <a:p>
            <a:pPr lvl="1"/>
            <a:endParaRPr lang="en-US" dirty="0"/>
          </a:p>
          <a:p>
            <a:r>
              <a:rPr lang="en-US" dirty="0" err="1"/>
              <a:t>MessagingCenter</a:t>
            </a:r>
            <a:endParaRPr lang="en-US" dirty="0"/>
          </a:p>
          <a:p>
            <a:pPr lvl="1"/>
            <a:r>
              <a:rPr lang="en-US" dirty="0"/>
              <a:t>Provides a Simple Pub/Sub interface to allow for message based communication</a:t>
            </a:r>
          </a:p>
          <a:p>
            <a:pPr lvl="1"/>
            <a:endParaRPr lang="en-US" dirty="0"/>
          </a:p>
          <a:p>
            <a:r>
              <a:rPr lang="en-US" dirty="0"/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1596251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Topics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Hybrid applications</a:t>
            </a:r>
          </a:p>
          <a:p>
            <a:pPr lvl="1"/>
            <a:r>
              <a:rPr lang="en-US" dirty="0"/>
              <a:t>Combining Traditional </a:t>
            </a:r>
            <a:r>
              <a:rPr lang="en-US" dirty="0" err="1"/>
              <a:t>Xamarin</a:t>
            </a:r>
            <a:r>
              <a:rPr lang="en-US" dirty="0"/>
              <a:t> and </a:t>
            </a:r>
            <a:r>
              <a:rPr lang="en-US" dirty="0" err="1"/>
              <a:t>Xamarin.Forms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MVVM</a:t>
            </a:r>
          </a:p>
          <a:p>
            <a:pPr lvl="1"/>
            <a:r>
              <a:rPr lang="en-US" dirty="0" err="1"/>
              <a:t>FreshMVVM</a:t>
            </a:r>
            <a:r>
              <a:rPr lang="en-US" dirty="0"/>
              <a:t> is the framework of choice</a:t>
            </a:r>
          </a:p>
          <a:p>
            <a:pPr lvl="1"/>
            <a:endParaRPr lang="en-US" dirty="0"/>
          </a:p>
          <a:p>
            <a:r>
              <a:rPr lang="en-US" dirty="0" err="1"/>
              <a:t>DataPages</a:t>
            </a:r>
            <a:endParaRPr lang="en-US" dirty="0"/>
          </a:p>
          <a:p>
            <a:pPr lvl="1"/>
            <a:r>
              <a:rPr lang="en-US" dirty="0"/>
              <a:t>Tight integration with data source (Announced at Evolve 16)</a:t>
            </a:r>
          </a:p>
        </p:txBody>
      </p:sp>
    </p:spTree>
    <p:extLst>
      <p:ext uri="{BB962C8B-B14F-4D97-AF65-F5344CB8AC3E}">
        <p14:creationId xmlns:p14="http://schemas.microsoft.com/office/powerpoint/2010/main" val="30356741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Points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9409981" cy="4351338"/>
          </a:xfrm>
        </p:spPr>
        <p:txBody>
          <a:bodyPr/>
          <a:lstStyle/>
          <a:p>
            <a:r>
              <a:rPr lang="en-US" sz="2400" dirty="0"/>
              <a:t>Mobile has become such that we at least need to support iOS and Android</a:t>
            </a:r>
          </a:p>
          <a:p>
            <a:r>
              <a:rPr lang="en-US" sz="2400" dirty="0"/>
              <a:t>Traditional </a:t>
            </a:r>
            <a:r>
              <a:rPr lang="en-US" sz="2400" dirty="0" err="1"/>
              <a:t>Xamarin</a:t>
            </a:r>
            <a:r>
              <a:rPr lang="en-US" sz="2400" dirty="0"/>
              <a:t> is great, but we still have to write a unique UI</a:t>
            </a:r>
          </a:p>
          <a:p>
            <a:r>
              <a:rPr lang="en-US" sz="2400" dirty="0"/>
              <a:t>Forms allows us to write one UI and render it natively for our supported platforms</a:t>
            </a:r>
          </a:p>
          <a:p>
            <a:pPr lvl="1"/>
            <a:r>
              <a:rPr lang="en-US" sz="2000" dirty="0"/>
              <a:t>Supports </a:t>
            </a:r>
            <a:r>
              <a:rPr lang="en-US" sz="2000" dirty="0" err="1"/>
              <a:t>WinPhone</a:t>
            </a:r>
            <a:r>
              <a:rPr lang="en-US" sz="2000" dirty="0"/>
              <a:t>, UWP, iOS, Android (for now)</a:t>
            </a:r>
          </a:p>
          <a:p>
            <a:pPr lvl="1"/>
            <a:endParaRPr lang="en-US" sz="2000" dirty="0"/>
          </a:p>
          <a:p>
            <a:r>
              <a:rPr lang="en-US" sz="2400" dirty="0"/>
              <a:t>Always remember the rule of thumb with Forms</a:t>
            </a:r>
          </a:p>
          <a:p>
            <a:pPr lvl="1"/>
            <a:r>
              <a:rPr lang="en-US" sz="2000" dirty="0"/>
              <a:t>Don’t get stuck with endless customization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763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BikeSharing360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Forms Bike Sharing </a:t>
            </a:r>
            <a:r>
              <a:rPr lang="en-US"/>
              <a:t>App - https://github.com/Microsoft/BikeSharing360_MobileApps </a:t>
            </a:r>
          </a:p>
        </p:txBody>
      </p:sp>
    </p:spTree>
    <p:extLst>
      <p:ext uri="{BB962C8B-B14F-4D97-AF65-F5344CB8AC3E}">
        <p14:creationId xmlns:p14="http://schemas.microsoft.com/office/powerpoint/2010/main" val="3961023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Jason Farrell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Principal – West Monroe Partners</a:t>
            </a:r>
          </a:p>
          <a:p>
            <a:r>
              <a:rPr lang="en-US" dirty="0"/>
              <a:t>http://www.jfarrell.net</a:t>
            </a:r>
          </a:p>
          <a:p>
            <a:r>
              <a:rPr lang="en-US" dirty="0"/>
              <a:t>@</a:t>
            </a:r>
            <a:r>
              <a:rPr lang="en-US" dirty="0" err="1"/>
              <a:t>jfarrell</a:t>
            </a:r>
            <a:endParaRPr lang="en-US" dirty="0"/>
          </a:p>
          <a:p>
            <a:r>
              <a:rPr lang="en-US" dirty="0"/>
              <a:t>imjason@gmail.com</a:t>
            </a:r>
          </a:p>
        </p:txBody>
      </p:sp>
    </p:spTree>
    <p:extLst>
      <p:ext uri="{BB962C8B-B14F-4D97-AF65-F5344CB8AC3E}">
        <p14:creationId xmlns:p14="http://schemas.microsoft.com/office/powerpoint/2010/main" val="56202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857307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9124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Xamarin</a:t>
            </a:r>
            <a:r>
              <a:rPr lang="en-US" dirty="0"/>
              <a:t>: In a nutshell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912861" cy="4351338"/>
          </a:xfrm>
        </p:spPr>
        <p:txBody>
          <a:bodyPr/>
          <a:lstStyle/>
          <a:p>
            <a:r>
              <a:rPr lang="en-US" dirty="0"/>
              <a:t>Each platform contains a unique UI</a:t>
            </a:r>
          </a:p>
          <a:p>
            <a:r>
              <a:rPr lang="en-US" dirty="0"/>
              <a:t>Shared Project and PCLs facilitate shared code between platforms</a:t>
            </a:r>
          </a:p>
          <a:p>
            <a:r>
              <a:rPr lang="en-US" dirty="0"/>
              <a:t>Enables fast parallel programming scenarios to support multiple platforms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933783" y="1825625"/>
            <a:ext cx="6420017" cy="3643056"/>
            <a:chOff x="2205521" y="2179766"/>
            <a:chExt cx="6420017" cy="3643056"/>
          </a:xfrm>
        </p:grpSpPr>
        <p:sp>
          <p:nvSpPr>
            <p:cNvPr id="5" name="Rectangle 4"/>
            <p:cNvSpPr/>
            <p:nvPr/>
          </p:nvSpPr>
          <p:spPr bwMode="auto">
            <a:xfrm>
              <a:off x="2205521" y="2912111"/>
              <a:ext cx="2117653" cy="479486"/>
            </a:xfrm>
            <a:prstGeom prst="rect">
              <a:avLst/>
            </a:prstGeom>
            <a:solidFill>
              <a:srgbClr val="9570D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205521" y="3418236"/>
              <a:ext cx="6407259" cy="2404586"/>
            </a:xfrm>
            <a:prstGeom prst="rect">
              <a:avLst/>
            </a:prstGeom>
            <a:solidFill>
              <a:schemeClr val="tx1">
                <a:alpha val="49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19097" y="2884987"/>
              <a:ext cx="2104077" cy="526199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568" dirty="0">
                  <a:solidFill>
                    <a:srgbClr val="FFFFFF"/>
                  </a:solidFill>
                </a:rPr>
                <a:t>iOS C# UI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4350324" y="2912111"/>
              <a:ext cx="2117653" cy="479486"/>
            </a:xfrm>
            <a:prstGeom prst="rect">
              <a:avLst/>
            </a:prstGeom>
            <a:solidFill>
              <a:srgbClr val="66B1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6495127" y="2912111"/>
              <a:ext cx="2117653" cy="479486"/>
            </a:xfrm>
            <a:prstGeom prst="rect">
              <a:avLst/>
            </a:prstGeom>
            <a:solidFill>
              <a:srgbClr val="00BBF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solidFill>
                    <a:srgbClr val="00BBF1"/>
                  </a:soli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508703" y="2884987"/>
              <a:ext cx="2104077" cy="531039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568" dirty="0">
                  <a:solidFill>
                    <a:srgbClr val="FFFFFF"/>
                  </a:solidFill>
                </a:rPr>
                <a:t>Windows C# UI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363899" y="2884987"/>
              <a:ext cx="2104077" cy="526199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568" dirty="0">
                  <a:solidFill>
                    <a:srgbClr val="FFFFFF"/>
                  </a:solidFill>
                </a:rPr>
                <a:t>Android C# UI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231855" y="4173974"/>
              <a:ext cx="6393683" cy="893110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921" dirty="0">
                  <a:solidFill>
                    <a:srgbClr val="FFFFFF"/>
                  </a:solidFill>
                </a:rPr>
                <a:t>Shared C# Mobile</a:t>
              </a: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2964389" y="2179766"/>
              <a:ext cx="613490" cy="613491"/>
              <a:chOff x="2057399" y="2725789"/>
              <a:chExt cx="1028699" cy="1028700"/>
            </a:xfrm>
          </p:grpSpPr>
          <p:sp>
            <p:nvSpPr>
              <p:cNvPr id="20" name="Oval 19"/>
              <p:cNvSpPr/>
              <p:nvPr/>
            </p:nvSpPr>
            <p:spPr bwMode="auto">
              <a:xfrm>
                <a:off x="2057399" y="2725789"/>
                <a:ext cx="1028699" cy="1028700"/>
              </a:xfrm>
              <a:prstGeom prst="ellipse">
                <a:avLst/>
              </a:prstGeom>
              <a:solidFill>
                <a:srgbClr val="9570D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89642" tIns="89642" rIns="33620" bIns="33620" rtlCol="0" anchor="b" anchorCtr="0"/>
              <a:lstStyle/>
              <a:p>
                <a:pPr algn="ctr" defTabSz="914038"/>
                <a:endPara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21" name="Picture 20" descr="Apple_logo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319103" y="2938131"/>
                <a:ext cx="468070" cy="523137"/>
              </a:xfrm>
              <a:prstGeom prst="rect">
                <a:avLst/>
              </a:prstGeom>
            </p:spPr>
          </p:pic>
        </p:grpSp>
        <p:grpSp>
          <p:nvGrpSpPr>
            <p:cNvPr id="14" name="Group 13"/>
            <p:cNvGrpSpPr/>
            <p:nvPr/>
          </p:nvGrpSpPr>
          <p:grpSpPr>
            <a:xfrm>
              <a:off x="5109052" y="2179766"/>
              <a:ext cx="613490" cy="613491"/>
              <a:chOff x="3810000" y="3144890"/>
              <a:chExt cx="1028699" cy="1028700"/>
            </a:xfrm>
          </p:grpSpPr>
          <p:sp>
            <p:nvSpPr>
              <p:cNvPr id="18" name="Oval 17"/>
              <p:cNvSpPr/>
              <p:nvPr/>
            </p:nvSpPr>
            <p:spPr bwMode="auto">
              <a:xfrm>
                <a:off x="3810000" y="3144890"/>
                <a:ext cx="1028699" cy="1028700"/>
              </a:xfrm>
              <a:prstGeom prst="ellipse">
                <a:avLst/>
              </a:prstGeom>
              <a:solidFill>
                <a:srgbClr val="66B11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89642" tIns="89642" rIns="33620" bIns="33620" rtlCol="0" anchor="b" anchorCtr="0"/>
              <a:lstStyle/>
              <a:p>
                <a:pPr algn="ctr" defTabSz="914038"/>
                <a:endPara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9" name="Picture 18" descr="Android_logo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097337" y="3402859"/>
                <a:ext cx="434973" cy="500220"/>
              </a:xfrm>
              <a:prstGeom prst="rect">
                <a:avLst/>
              </a:prstGeom>
            </p:spPr>
          </p:pic>
        </p:grpSp>
        <p:grpSp>
          <p:nvGrpSpPr>
            <p:cNvPr id="15" name="Group 14"/>
            <p:cNvGrpSpPr/>
            <p:nvPr/>
          </p:nvGrpSpPr>
          <p:grpSpPr>
            <a:xfrm>
              <a:off x="7253050" y="2179766"/>
              <a:ext cx="613491" cy="613491"/>
              <a:chOff x="6083298" y="3144890"/>
              <a:chExt cx="1028699" cy="1028700"/>
            </a:xfrm>
          </p:grpSpPr>
          <p:sp>
            <p:nvSpPr>
              <p:cNvPr id="16" name="Oval 15"/>
              <p:cNvSpPr/>
              <p:nvPr/>
            </p:nvSpPr>
            <p:spPr bwMode="auto">
              <a:xfrm>
                <a:off x="6083298" y="3144890"/>
                <a:ext cx="1028699" cy="1028700"/>
              </a:xfrm>
              <a:prstGeom prst="ellipse">
                <a:avLst/>
              </a:prstGeom>
              <a:solidFill>
                <a:srgbClr val="00BBF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89642" tIns="89642" rIns="33620" bIns="33620" rtlCol="0" anchor="b" anchorCtr="0"/>
              <a:lstStyle/>
              <a:p>
                <a:pPr algn="ctr" defTabSz="914038"/>
                <a:endPara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7" name="Picture 16" descr="Windows_logo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365885" y="3436990"/>
                <a:ext cx="466043" cy="43497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333999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Xamarin</a:t>
            </a:r>
            <a:r>
              <a:rPr lang="en-US" dirty="0"/>
              <a:t> Positives and Negatives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Enables a unified code base and language</a:t>
            </a:r>
          </a:p>
          <a:p>
            <a:r>
              <a:rPr lang="en-US" dirty="0"/>
              <a:t>Apps created utilize the same underlying tech as native</a:t>
            </a:r>
          </a:p>
          <a:p>
            <a:r>
              <a:rPr lang="en-US" dirty="0"/>
              <a:t>Not hybrids, these are full fledged native apps</a:t>
            </a:r>
          </a:p>
          <a:p>
            <a:endParaRPr lang="en-US" dirty="0"/>
          </a:p>
          <a:p>
            <a:r>
              <a:rPr lang="en-US" dirty="0"/>
              <a:t>Duplicate memory system – synchronization is difficult</a:t>
            </a:r>
          </a:p>
          <a:p>
            <a:r>
              <a:rPr lang="en-US" dirty="0"/>
              <a:t>Full ecosystem not available</a:t>
            </a:r>
          </a:p>
          <a:p>
            <a:r>
              <a:rPr lang="en-US" dirty="0"/>
              <a:t>UI must still be created uniquely for each platform</a:t>
            </a:r>
          </a:p>
        </p:txBody>
      </p:sp>
    </p:spTree>
    <p:extLst>
      <p:ext uri="{BB962C8B-B14F-4D97-AF65-F5344CB8AC3E}">
        <p14:creationId xmlns:p14="http://schemas.microsoft.com/office/powerpoint/2010/main" val="13070150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Xamarin.Forms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838200" y="1690688"/>
            <a:ext cx="4503134" cy="4334046"/>
            <a:chOff x="6540323" y="1803013"/>
            <a:chExt cx="4503134" cy="4334046"/>
          </a:xfrm>
        </p:grpSpPr>
        <p:sp>
          <p:nvSpPr>
            <p:cNvPr id="4" name="Text Placeholder 3"/>
            <p:cNvSpPr txBox="1">
              <a:spLocks/>
            </p:cNvSpPr>
            <p:nvPr/>
          </p:nvSpPr>
          <p:spPr>
            <a:xfrm>
              <a:off x="6548881" y="5167871"/>
              <a:ext cx="4494575" cy="969188"/>
            </a:xfrm>
            <a:prstGeom prst="rect">
              <a:avLst/>
            </a:prstGeom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549" dirty="0">
                  <a:solidFill>
                    <a:schemeClr val="bg1"/>
                  </a:solidFill>
                </a:rPr>
                <a:t>With </a:t>
              </a:r>
              <a:r>
                <a:rPr lang="en-US" sz="2549" dirty="0" err="1">
                  <a:solidFill>
                    <a:schemeClr val="bg1"/>
                  </a:solidFill>
                </a:rPr>
                <a:t>Xamarin.Forms</a:t>
              </a:r>
              <a:r>
                <a:rPr lang="en-US" sz="2549" dirty="0">
                  <a:solidFill>
                    <a:schemeClr val="bg1"/>
                  </a:solidFill>
                </a:rPr>
                <a:t>:</a:t>
              </a:r>
              <a:br>
                <a:rPr lang="en-US" sz="2549" dirty="0">
                  <a:solidFill>
                    <a:schemeClr val="bg1"/>
                  </a:solidFill>
                </a:rPr>
              </a:br>
              <a:r>
                <a:rPr lang="en-US" sz="2549" dirty="0">
                  <a:solidFill>
                    <a:schemeClr val="bg1"/>
                  </a:solidFill>
                </a:rPr>
                <a:t>More code-sharing, all native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6540323" y="2535186"/>
              <a:ext cx="1488324" cy="67423"/>
            </a:xfrm>
            <a:prstGeom prst="rect">
              <a:avLst/>
            </a:prstGeom>
            <a:solidFill>
              <a:srgbClr val="9570D5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540323" y="3312279"/>
              <a:ext cx="4503134" cy="1693248"/>
            </a:xfrm>
            <a:prstGeom prst="rect">
              <a:avLst/>
            </a:prstGeom>
            <a:solidFill>
              <a:schemeClr val="tx1">
                <a:alpha val="49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8047728" y="2535186"/>
              <a:ext cx="1488324" cy="67423"/>
            </a:xfrm>
            <a:prstGeom prst="rect">
              <a:avLst/>
            </a:prstGeom>
            <a:solidFill>
              <a:srgbClr val="66B1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9555133" y="2535186"/>
              <a:ext cx="1488324" cy="67423"/>
            </a:xfrm>
            <a:prstGeom prst="rect">
              <a:avLst/>
            </a:prstGeom>
            <a:solidFill>
              <a:srgbClr val="00BBF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solidFill>
                    <a:srgbClr val="00BBF1"/>
                  </a:soli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549865" y="3717281"/>
              <a:ext cx="4493592" cy="681901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549" dirty="0">
                  <a:solidFill>
                    <a:schemeClr val="bg1"/>
                  </a:solidFill>
                  <a:latin typeface="+mj-lt"/>
                </a:rPr>
                <a:t>Shared C# Backend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6540323" y="2615061"/>
              <a:ext cx="4503134" cy="6847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/>
              <a:r>
                <a:rPr lang="en-US" sz="784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</a:t>
              </a: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6934844" y="1803013"/>
              <a:ext cx="3722653" cy="615789"/>
              <a:chOff x="1371601" y="1838670"/>
              <a:chExt cx="3797300" cy="628137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1371601" y="1841014"/>
                <a:ext cx="625793" cy="625793"/>
                <a:chOff x="2057400" y="2654300"/>
                <a:chExt cx="1028700" cy="1028700"/>
              </a:xfrm>
            </p:grpSpPr>
            <p:sp>
              <p:nvSpPr>
                <p:cNvPr id="39" name="Oval 38"/>
                <p:cNvSpPr/>
                <p:nvPr/>
              </p:nvSpPr>
              <p:spPr bwMode="auto">
                <a:xfrm>
                  <a:off x="2057400" y="2654300"/>
                  <a:ext cx="1028700" cy="1028700"/>
                </a:xfrm>
                <a:prstGeom prst="ellipse">
                  <a:avLst/>
                </a:prstGeom>
                <a:solidFill>
                  <a:srgbClr val="9570D5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lIns="89642" tIns="89642" rIns="33620" bIns="33620" rtlCol="0" anchor="b" anchorCtr="0"/>
                <a:lstStyle/>
                <a:p>
                  <a:pPr algn="ctr" defTabSz="914038"/>
                  <a:endParaRPr lang="en-US" sz="784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40" name="Picture 39" descr="Apple_logo.pdf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319103" y="2866641"/>
                  <a:ext cx="468070" cy="523137"/>
                </a:xfrm>
                <a:prstGeom prst="rect">
                  <a:avLst/>
                </a:prstGeom>
              </p:spPr>
            </p:pic>
          </p:grpSp>
          <p:grpSp>
            <p:nvGrpSpPr>
              <p:cNvPr id="33" name="Group 32"/>
              <p:cNvGrpSpPr/>
              <p:nvPr/>
            </p:nvGrpSpPr>
            <p:grpSpPr>
              <a:xfrm>
                <a:off x="2991123" y="1838670"/>
                <a:ext cx="625793" cy="625793"/>
                <a:chOff x="3810000" y="3073400"/>
                <a:chExt cx="1028700" cy="1028700"/>
              </a:xfrm>
            </p:grpSpPr>
            <p:sp>
              <p:nvSpPr>
                <p:cNvPr id="37" name="Oval 36"/>
                <p:cNvSpPr/>
                <p:nvPr/>
              </p:nvSpPr>
              <p:spPr bwMode="auto">
                <a:xfrm>
                  <a:off x="3810000" y="3073400"/>
                  <a:ext cx="1028700" cy="1028700"/>
                </a:xfrm>
                <a:prstGeom prst="ellipse">
                  <a:avLst/>
                </a:prstGeom>
                <a:solidFill>
                  <a:srgbClr val="66B11F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lIns="89642" tIns="89642" rIns="33620" bIns="33620" rtlCol="0" anchor="b" anchorCtr="0"/>
                <a:lstStyle/>
                <a:p>
                  <a:pPr algn="ctr" defTabSz="914038"/>
                  <a:endParaRPr lang="en-US" sz="784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38" name="Picture 37" descr="Android_logo.pdf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97337" y="3331368"/>
                  <a:ext cx="434974" cy="500220"/>
                </a:xfrm>
                <a:prstGeom prst="rect">
                  <a:avLst/>
                </a:prstGeom>
              </p:spPr>
            </p:pic>
          </p:grpSp>
          <p:grpSp>
            <p:nvGrpSpPr>
              <p:cNvPr id="34" name="Group 33"/>
              <p:cNvGrpSpPr/>
              <p:nvPr/>
            </p:nvGrpSpPr>
            <p:grpSpPr>
              <a:xfrm>
                <a:off x="4543108" y="1838670"/>
                <a:ext cx="625793" cy="625793"/>
                <a:chOff x="6083300" y="3073400"/>
                <a:chExt cx="1028700" cy="1028700"/>
              </a:xfrm>
            </p:grpSpPr>
            <p:sp>
              <p:nvSpPr>
                <p:cNvPr id="35" name="Oval 34"/>
                <p:cNvSpPr/>
                <p:nvPr/>
              </p:nvSpPr>
              <p:spPr bwMode="auto">
                <a:xfrm>
                  <a:off x="6083300" y="3073400"/>
                  <a:ext cx="1028700" cy="1028700"/>
                </a:xfrm>
                <a:prstGeom prst="ellipse">
                  <a:avLst/>
                </a:prstGeom>
                <a:solidFill>
                  <a:srgbClr val="00BBF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lIns="89642" tIns="89642" rIns="33620" bIns="33620" rtlCol="0" anchor="b" anchorCtr="0"/>
                <a:lstStyle/>
                <a:p>
                  <a:pPr algn="ctr" defTabSz="914038"/>
                  <a:endParaRPr lang="en-US" sz="784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36" name="Picture 35" descr="Windows_logo.pdf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65885" y="3365500"/>
                  <a:ext cx="466044" cy="434974"/>
                </a:xfrm>
                <a:prstGeom prst="rect">
                  <a:avLst/>
                </a:prstGeom>
              </p:spPr>
            </p:pic>
          </p:grpSp>
        </p:grpSp>
        <p:sp>
          <p:nvSpPr>
            <p:cNvPr id="31" name="TextBox 30"/>
            <p:cNvSpPr txBox="1"/>
            <p:nvPr/>
          </p:nvSpPr>
          <p:spPr>
            <a:xfrm>
              <a:off x="6549865" y="2623863"/>
              <a:ext cx="4493592" cy="685800"/>
            </a:xfrm>
            <a:prstGeom prst="rect">
              <a:avLst/>
            </a:prstGeom>
            <a:solidFill>
              <a:srgbClr val="E7963B"/>
            </a:solidFill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137" dirty="0">
                  <a:solidFill>
                    <a:schemeClr val="bg1"/>
                  </a:solidFill>
                </a:rPr>
                <a:t>Shared UI Code</a:t>
              </a:r>
            </a:p>
          </p:txBody>
        </p:sp>
      </p:grpSp>
      <p:pic>
        <p:nvPicPr>
          <p:cNvPr id="42" name="Picture 4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1539" y="150829"/>
            <a:ext cx="7909677" cy="6858000"/>
          </a:xfrm>
          <a:prstGeom prst="rect">
            <a:avLst/>
          </a:prstGeom>
        </p:spPr>
      </p:pic>
      <p:sp>
        <p:nvSpPr>
          <p:cNvPr id="43" name="Content Placeholder 2"/>
          <p:cNvSpPr txBox="1">
            <a:spLocks/>
          </p:cNvSpPr>
          <p:nvPr/>
        </p:nvSpPr>
        <p:spPr>
          <a:xfrm>
            <a:off x="5745396" y="1690688"/>
            <a:ext cx="5617946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Shared UI layer defined in </a:t>
            </a:r>
            <a:r>
              <a:rPr lang="en-US" dirty="0" err="1"/>
              <a:t>Xaml</a:t>
            </a:r>
            <a:endParaRPr lang="en-US" dirty="0"/>
          </a:p>
          <a:p>
            <a:r>
              <a:rPr lang="en-US" dirty="0"/>
              <a:t>Processed by renders</a:t>
            </a:r>
          </a:p>
          <a:p>
            <a:r>
              <a:rPr lang="en-US" dirty="0"/>
              <a:t>Output looks and feels native for each </a:t>
            </a:r>
            <a:r>
              <a:rPr lang="en-US"/>
              <a:t>supported platform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131355" y="4697626"/>
            <a:ext cx="4528868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rgbClr val="FDB415"/>
                </a:solidFill>
              </a:rPr>
              <a:t>Write Once, Render Anywhere</a:t>
            </a:r>
          </a:p>
        </p:txBody>
      </p:sp>
    </p:spTree>
    <p:extLst>
      <p:ext uri="{BB962C8B-B14F-4D97-AF65-F5344CB8AC3E}">
        <p14:creationId xmlns:p14="http://schemas.microsoft.com/office/powerpoint/2010/main" val="298259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Haven’t we been here before?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and never done?</a:t>
            </a:r>
          </a:p>
        </p:txBody>
      </p:sp>
    </p:spTree>
    <p:extLst>
      <p:ext uri="{BB962C8B-B14F-4D97-AF65-F5344CB8AC3E}">
        <p14:creationId xmlns:p14="http://schemas.microsoft.com/office/powerpoint/2010/main" val="4120709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Definition, Rendered Natively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172" y="1407802"/>
            <a:ext cx="7538557" cy="500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126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Xamarin.Forms</a:t>
            </a:r>
            <a:r>
              <a:rPr lang="en-US" dirty="0"/>
              <a:t>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Version: 2.2.x</a:t>
            </a:r>
          </a:p>
          <a:p>
            <a:endParaRPr lang="en-US" dirty="0"/>
          </a:p>
          <a:p>
            <a:r>
              <a:rPr lang="en-US" sz="2400" dirty="0"/>
              <a:t>Android 4.0.3 (API 15) or higher</a:t>
            </a:r>
          </a:p>
          <a:p>
            <a:r>
              <a:rPr lang="en-US" sz="2400" dirty="0"/>
              <a:t>iOS 6.1 or higher</a:t>
            </a:r>
          </a:p>
          <a:p>
            <a:r>
              <a:rPr lang="en-US" sz="2400" dirty="0"/>
              <a:t>Windows 10</a:t>
            </a:r>
          </a:p>
          <a:p>
            <a:r>
              <a:rPr lang="en-US" sz="2400" dirty="0"/>
              <a:t>Windows Phone 8.1</a:t>
            </a:r>
          </a:p>
        </p:txBody>
      </p:sp>
    </p:spTree>
    <p:extLst>
      <p:ext uri="{BB962C8B-B14F-4D97-AF65-F5344CB8AC3E}">
        <p14:creationId xmlns:p14="http://schemas.microsoft.com/office/powerpoint/2010/main" val="32487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39484"/>
            <a:ext cx="10515600" cy="2923619"/>
          </a:xfrm>
        </p:spPr>
      </p:pic>
    </p:spTree>
    <p:extLst>
      <p:ext uri="{BB962C8B-B14F-4D97-AF65-F5344CB8AC3E}">
        <p14:creationId xmlns:p14="http://schemas.microsoft.com/office/powerpoint/2010/main" val="778840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MP_Template_Cust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MP_Template_Custom.potx" id="{56BE81CC-599A-4E68-9C2D-50BCB7033849}" vid="{717EF8F3-14BC-47A1-8BFD-72C8322FD1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WMP_Template_Custom</Template>
  <TotalTime>2465</TotalTime>
  <Words>630</Words>
  <Application>Microsoft Macintosh PowerPoint</Application>
  <PresentationFormat>Widescreen</PresentationFormat>
  <Paragraphs>162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Segoe UI</vt:lpstr>
      <vt:lpstr>WMP_Template_Custom</vt:lpstr>
      <vt:lpstr>Welcome to Xamarin.Forms</vt:lpstr>
      <vt:lpstr>Who am I?</vt:lpstr>
      <vt:lpstr>Xamarin: In a nutshell</vt:lpstr>
      <vt:lpstr>Xamarin Positives and Negatives</vt:lpstr>
      <vt:lpstr>Xamarin.Forms</vt:lpstr>
      <vt:lpstr>Haven’t we been here before?</vt:lpstr>
      <vt:lpstr>One Definition, Rendered Natively</vt:lpstr>
      <vt:lpstr>Xamarin.Forms Requirements</vt:lpstr>
      <vt:lpstr>Pages</vt:lpstr>
      <vt:lpstr>Navigation Page</vt:lpstr>
      <vt:lpstr>Layouts</vt:lpstr>
      <vt:lpstr>Controls</vt:lpstr>
      <vt:lpstr>Let’s build a simple app</vt:lpstr>
      <vt:lpstr>What is going on exactly?</vt:lpstr>
      <vt:lpstr>Control Rendering</vt:lpstr>
      <vt:lpstr>Key Takeaways</vt:lpstr>
      <vt:lpstr>How can I customize the UI?</vt:lpstr>
      <vt:lpstr>Demo</vt:lpstr>
      <vt:lpstr>When do I use Forms?</vt:lpstr>
      <vt:lpstr>Rule of Thumb</vt:lpstr>
      <vt:lpstr>Other Platform Features</vt:lpstr>
      <vt:lpstr>Advanced Topics</vt:lpstr>
      <vt:lpstr>Closing Points</vt:lpstr>
      <vt:lpstr>BikeSharing360</vt:lpstr>
      <vt:lpstr>Jason Farrell</vt:lpstr>
      <vt:lpstr>Questions?</vt:lpstr>
      <vt:lpstr>Thank You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Xamarin.Forms</dc:title>
  <dc:creator>jason farrell</dc:creator>
  <cp:lastModifiedBy>Jason Farrell</cp:lastModifiedBy>
  <cp:revision>83</cp:revision>
  <dcterms:created xsi:type="dcterms:W3CDTF">2016-11-16T01:28:21Z</dcterms:created>
  <dcterms:modified xsi:type="dcterms:W3CDTF">2017-01-02T18:08:17Z</dcterms:modified>
</cp:coreProperties>
</file>

<file path=docProps/thumbnail.jpeg>
</file>